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5" r:id="rId9"/>
    <p:sldId id="264" r:id="rId10"/>
    <p:sldId id="262" r:id="rId11"/>
    <p:sldId id="267" r:id="rId12"/>
    <p:sldId id="268" r:id="rId13"/>
    <p:sldId id="263" r:id="rId14"/>
    <p:sldId id="269" r:id="rId15"/>
    <p:sldId id="270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Средний стиль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1426" y="-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2943225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00025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204788"/>
            <a:ext cx="4995863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171450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00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8" y="4767263"/>
            <a:ext cx="2085975" cy="27384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F59CBBB-B7E1-488A-9898-8E77264DA300}" type="datetimeFigureOut">
              <a:rPr lang="ru-RU" smtClean="0"/>
              <a:t>29.05.2020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6" y="4767263"/>
            <a:ext cx="2847975" cy="27384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9" y="4767263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F003F1C-3F89-4DAF-9BAC-D60BFE5B538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4874538"/>
            <a:ext cx="84772" cy="6357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457201"/>
            <a:ext cx="8208912" cy="3200400"/>
          </a:xfrm>
        </p:spPr>
        <p:txBody>
          <a:bodyPr/>
          <a:lstStyle/>
          <a:p>
            <a:r>
              <a:rPr lang="ru-RU" sz="4800" dirty="0" smtClean="0">
                <a:effectLst/>
                <a:latin typeface="+mj-lt"/>
              </a:rPr>
              <a:t>Сравнительный </a:t>
            </a:r>
            <a:r>
              <a:rPr lang="ru-RU" sz="4800" dirty="0">
                <a:effectLst/>
                <a:latin typeface="+mj-lt"/>
              </a:rPr>
              <a:t>анализ и динамическая визуализация алгоритмов </a:t>
            </a:r>
            <a:r>
              <a:rPr lang="ru-RU" sz="4800" dirty="0" smtClean="0">
                <a:effectLst/>
                <a:latin typeface="+mj-lt"/>
              </a:rPr>
              <a:t>сортировки</a:t>
            </a:r>
            <a:endParaRPr lang="ru-RU" sz="4800" dirty="0">
              <a:latin typeface="+mj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3608" y="3714750"/>
            <a:ext cx="6400800" cy="9144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/>
              <a:t>ГБОУ города Москвы </a:t>
            </a:r>
            <a:r>
              <a:rPr lang="ru-RU" b="1" dirty="0"/>
              <a:t>«Школа № 1533 «ЛИТ</a:t>
            </a:r>
            <a:r>
              <a:rPr lang="ru-RU" b="1" dirty="0" smtClean="0"/>
              <a:t>»</a:t>
            </a:r>
            <a:endParaRPr lang="en-US" dirty="0" smtClean="0"/>
          </a:p>
          <a:p>
            <a:pPr algn="r"/>
            <a:r>
              <a:rPr lang="ru-RU" dirty="0" smtClean="0"/>
              <a:t>Исполнитель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Чернавкин</a:t>
            </a:r>
            <a:r>
              <a:rPr lang="ru-RU" dirty="0" smtClean="0"/>
              <a:t> Артемий, 10.5</a:t>
            </a:r>
          </a:p>
          <a:p>
            <a:pPr algn="r"/>
            <a:r>
              <a:rPr lang="ru-RU" dirty="0" smtClean="0"/>
              <a:t>Заказчик</a:t>
            </a:r>
            <a:r>
              <a:rPr lang="en-US" dirty="0" smtClean="0"/>
              <a:t>:</a:t>
            </a:r>
            <a:r>
              <a:rPr lang="ru-RU" dirty="0" smtClean="0"/>
              <a:t> Гиглавый А. 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40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 smtClean="0">
                <a:latin typeface="+mj-lt"/>
              </a:rPr>
              <a:t>Программная</a:t>
            </a:r>
            <a:r>
              <a:rPr lang="ru-RU" sz="4800" dirty="0" smtClean="0"/>
              <a:t> </a:t>
            </a:r>
            <a:r>
              <a:rPr lang="ru-RU" sz="4800" dirty="0" smtClean="0">
                <a:latin typeface="+mj-lt"/>
              </a:rPr>
              <a:t>реализация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5" name="Picture 3" descr="D:\BOSS\Downloads\c#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8" y="1779662"/>
            <a:ext cx="2812974" cy="27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BOSS\Downloads\visual-stud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96" y="1562210"/>
            <a:ext cx="3241788" cy="32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 smtClean="0">
                <a:latin typeface="+mj-lt"/>
              </a:rPr>
              <a:t>Программная реализация</a:t>
            </a:r>
            <a:endParaRPr lang="ru-RU" sz="44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Класс</a:t>
            </a:r>
            <a:r>
              <a:rPr lang="en-US" dirty="0" smtClean="0"/>
              <a:t> Page</a:t>
            </a:r>
          </a:p>
          <a:p>
            <a:pPr algn="just"/>
            <a:r>
              <a:rPr lang="ru-RU" dirty="0" smtClean="0"/>
              <a:t>Сортировка</a:t>
            </a:r>
            <a:r>
              <a:rPr lang="en-US" dirty="0" smtClean="0"/>
              <a:t>:</a:t>
            </a:r>
            <a:r>
              <a:rPr lang="ru-RU" dirty="0"/>
              <a:t> </a:t>
            </a:r>
            <a:r>
              <a:rPr lang="ru-RU" dirty="0" smtClean="0"/>
              <a:t>массив один раз проходит через определенный алгоритм сортировки, на каждом этапе которого все нужные данные записываются в списки, а потом выводятся на экран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94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Результат</a:t>
            </a:r>
            <a:endParaRPr lang="ru-RU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83655"/>
            <a:ext cx="4079482" cy="284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39295"/>
            <a:ext cx="3456384" cy="288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3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Результат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184726"/>
            <a:ext cx="2402419" cy="1675056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3419872" y="1203598"/>
            <a:ext cx="2388765" cy="1656184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5793819" y="1203598"/>
            <a:ext cx="2392492" cy="1656184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5"/>
          <a:stretch>
            <a:fillRect/>
          </a:stretch>
        </p:blipFill>
        <p:spPr>
          <a:xfrm>
            <a:off x="2267744" y="2859782"/>
            <a:ext cx="2376264" cy="1671702"/>
          </a:xfrm>
          <a:prstGeom prst="rect">
            <a:avLst/>
          </a:prstGeom>
        </p:spPr>
      </p:pic>
      <p:pic>
        <p:nvPicPr>
          <p:cNvPr id="9" name="Рисунок 8"/>
          <p:cNvPicPr/>
          <p:nvPr/>
        </p:nvPicPr>
        <p:blipFill>
          <a:blip r:embed="rId6"/>
          <a:stretch>
            <a:fillRect/>
          </a:stretch>
        </p:blipFill>
        <p:spPr>
          <a:xfrm>
            <a:off x="4644008" y="2859782"/>
            <a:ext cx="2414680" cy="16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Выводы</a:t>
            </a:r>
            <a:endParaRPr lang="ru-RU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перспективе – разработка визуализаций других алгоритмов сортировок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208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Список </a:t>
            </a:r>
            <a:r>
              <a:rPr lang="ru-RU" sz="4800" dirty="0" smtClean="0">
                <a:latin typeface="+mj-lt"/>
              </a:rPr>
              <a:t>литературы</a:t>
            </a:r>
            <a:endParaRPr lang="ru-RU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 algn="just">
              <a:buFont typeface="+mj-lt"/>
              <a:buAutoNum type="arabicPeriod"/>
            </a:pPr>
            <a:r>
              <a:rPr lang="ru-RU" dirty="0"/>
              <a:t>Л. С. </a:t>
            </a:r>
            <a:r>
              <a:rPr lang="ru-RU" dirty="0" err="1"/>
              <a:t>Бабичев</a:t>
            </a:r>
            <a:r>
              <a:rPr lang="ru-RU" dirty="0"/>
              <a:t> «Лекции по алгоритмам и структурам данных» / Москва: МАКС Пресс, 2019. – 344 С.</a:t>
            </a:r>
            <a:endParaRPr lang="ru-RU" b="1" dirty="0"/>
          </a:p>
          <a:p>
            <a:pPr marL="457200" lvl="0" indent="-457200" algn="just">
              <a:buFont typeface="+mj-lt"/>
              <a:buAutoNum type="arabicPeriod"/>
            </a:pPr>
            <a:r>
              <a:rPr lang="ru-RU" dirty="0"/>
              <a:t>О. Б. Фофанов «Алгоритмы и структуры данных» / Изд-во Томского политехнического университета, 2015. – 126 С</a:t>
            </a:r>
            <a:r>
              <a:rPr lang="ru-RU" dirty="0" smtClean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3748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Актуальность</a:t>
            </a:r>
            <a:endParaRPr lang="ru-RU" sz="4800" dirty="0">
              <a:latin typeface="+mj-lt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57200" y="1200151"/>
            <a:ext cx="4546848" cy="3394472"/>
          </a:xfrm>
        </p:spPr>
        <p:txBody>
          <a:bodyPr/>
          <a:lstStyle/>
          <a:p>
            <a:r>
              <a:rPr lang="ru-RU" dirty="0" smtClean="0"/>
              <a:t>«</a:t>
            </a:r>
            <a:r>
              <a:rPr lang="en-US" dirty="0" smtClean="0"/>
              <a:t>Blended learning</a:t>
            </a:r>
            <a:r>
              <a:rPr lang="ru-RU" dirty="0" smtClean="0"/>
              <a:t>»</a:t>
            </a:r>
            <a:r>
              <a:rPr lang="en-US" dirty="0" smtClean="0"/>
              <a:t> - </a:t>
            </a:r>
            <a:r>
              <a:rPr lang="ru-RU" dirty="0" smtClean="0"/>
              <a:t>смешанное обучение</a:t>
            </a:r>
          </a:p>
          <a:p>
            <a:r>
              <a:rPr lang="ru-RU" dirty="0" smtClean="0"/>
              <a:t>Целевая аудитория – 6-7 классы</a:t>
            </a:r>
            <a:endParaRPr lang="ru-RU" dirty="0"/>
          </a:p>
        </p:txBody>
      </p:sp>
      <p:pic>
        <p:nvPicPr>
          <p:cNvPr id="1026" name="Picture 2" descr="D:\BOSS\Downloads\blended_learning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5220072" y="1087636"/>
            <a:ext cx="3527884" cy="352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2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Постановка задачи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 smtClean="0"/>
              <a:t>Написать учебную программу, которая</a:t>
            </a:r>
            <a:r>
              <a:rPr lang="en-US" dirty="0" smtClean="0"/>
              <a:t>:</a:t>
            </a:r>
          </a:p>
          <a:p>
            <a:pPr algn="just"/>
            <a:r>
              <a:rPr lang="ru-RU" dirty="0" smtClean="0"/>
              <a:t>Предоставляет пользователю теоретический материал по алгоритму той или иной сортировке</a:t>
            </a:r>
          </a:p>
          <a:p>
            <a:pPr algn="just"/>
            <a:r>
              <a:rPr lang="ru-RU" dirty="0" smtClean="0"/>
              <a:t>Предоставляет пользователю готовый </a:t>
            </a:r>
            <a:r>
              <a:rPr lang="ru-RU" dirty="0" smtClean="0"/>
              <a:t>код на </a:t>
            </a:r>
            <a:r>
              <a:rPr lang="ru-RU" dirty="0" smtClean="0"/>
              <a:t>алгоритмическом языке</a:t>
            </a:r>
            <a:endParaRPr lang="en-US" dirty="0" smtClean="0"/>
          </a:p>
          <a:p>
            <a:pPr algn="just"/>
            <a:r>
              <a:rPr lang="ru-RU" dirty="0" smtClean="0"/>
              <a:t>Предоставляет пользователю визуализацию той или иной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59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latin typeface="+mj-lt"/>
              </a:rPr>
              <a:t>Введение в предметную область</a:t>
            </a:r>
            <a:endParaRPr lang="ru-RU" sz="36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Задача сортировки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Запись</a:t>
            </a:r>
            <a:endParaRPr lang="en-US" dirty="0" smtClean="0"/>
          </a:p>
          <a:p>
            <a:r>
              <a:rPr lang="ru-RU" dirty="0" smtClean="0"/>
              <a:t>Ключи сортировки</a:t>
            </a:r>
          </a:p>
          <a:p>
            <a:r>
              <a:rPr lang="ru-RU" dirty="0" smtClean="0"/>
              <a:t>Сопутствующие данные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3003798"/>
            <a:ext cx="6264696" cy="18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3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48"/>
            <a:ext cx="8229600" cy="1200150"/>
          </a:xfrm>
        </p:spPr>
        <p:txBody>
          <a:bodyPr/>
          <a:lstStyle/>
          <a:p>
            <a:r>
              <a:rPr lang="ru-RU" sz="3600" dirty="0" smtClean="0">
                <a:latin typeface="+mj-lt"/>
              </a:rPr>
              <a:t>Введение в предметную область</a:t>
            </a:r>
            <a:endParaRPr lang="ru-RU" sz="36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Инверсия</a:t>
            </a:r>
          </a:p>
          <a:p>
            <a:r>
              <a:rPr lang="ru-RU" dirty="0" smtClean="0"/>
              <a:t>Устойчивость сортировки</a:t>
            </a:r>
          </a:p>
          <a:p>
            <a:r>
              <a:rPr lang="ru-RU" dirty="0" smtClean="0"/>
              <a:t>Сложность сортировки</a:t>
            </a:r>
          </a:p>
          <a:p>
            <a:endParaRPr lang="ru-RU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7" y="2983320"/>
            <a:ext cx="7769786" cy="74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448"/>
            <a:ext cx="8229600" cy="1200150"/>
          </a:xfrm>
        </p:spPr>
        <p:txBody>
          <a:bodyPr/>
          <a:lstStyle/>
          <a:p>
            <a:r>
              <a:rPr lang="ru-RU" sz="4800" dirty="0" smtClean="0">
                <a:latin typeface="+mj-lt"/>
              </a:rPr>
              <a:t>Алгоритмы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Сортировка пузырьком</a:t>
            </a:r>
            <a:endParaRPr lang="ru-RU" dirty="0" smtClean="0"/>
          </a:p>
          <a:p>
            <a:r>
              <a:rPr lang="ru-RU" dirty="0" smtClean="0"/>
              <a:t>Сортировка вставками</a:t>
            </a:r>
            <a:endParaRPr lang="ru-RU" dirty="0" smtClean="0"/>
          </a:p>
          <a:p>
            <a:r>
              <a:rPr lang="ru-RU" dirty="0" smtClean="0"/>
              <a:t>Сортировка Шелла</a:t>
            </a:r>
            <a:endParaRPr lang="ru-RU" dirty="0" smtClean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9666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Обзор аналогов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Самый популярный аналог – </a:t>
            </a:r>
            <a:r>
              <a:rPr lang="en-US" dirty="0" smtClean="0"/>
              <a:t>gif-</a:t>
            </a:r>
            <a:r>
              <a:rPr lang="ru-RU" dirty="0" smtClean="0"/>
              <a:t>анимации сортировок</a:t>
            </a:r>
            <a:endParaRPr lang="en-US" dirty="0" smtClean="0"/>
          </a:p>
          <a:p>
            <a:endParaRPr lang="ru-RU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68275"/>
            <a:ext cx="3419872" cy="11770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47081"/>
            <a:ext cx="348996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Обзор аналогов</a:t>
            </a:r>
            <a:endParaRPr lang="ru-RU" sz="4800" dirty="0">
              <a:latin typeface="+mj-lt"/>
            </a:endParaRPr>
          </a:p>
        </p:txBody>
      </p:sp>
      <p:graphicFrame>
        <p:nvGraphicFramePr>
          <p:cNvPr id="6" name="Объект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145561"/>
              </p:ext>
            </p:extLst>
          </p:nvPr>
        </p:nvGraphicFramePr>
        <p:xfrm>
          <a:off x="457200" y="1499726"/>
          <a:ext cx="8229600" cy="22961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Критерии сравнения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 smtClean="0">
                          <a:latin typeface="+mj-lt"/>
                        </a:rPr>
                        <a:t>Пошаговость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Объяснение условий</a:t>
                      </a:r>
                      <a:r>
                        <a:rPr lang="ru-RU" baseline="0" dirty="0" smtClean="0">
                          <a:latin typeface="+mj-lt"/>
                        </a:rPr>
                        <a:t> сортировки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Наглядность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proglib.io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-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-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+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tproger.ru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-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-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+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+mj-lt"/>
                        </a:rPr>
                        <a:t>Наша визуализация</a:t>
                      </a:r>
                      <a:endParaRPr lang="ru-RU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+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+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+mj-lt"/>
                        </a:rPr>
                        <a:t>+</a:t>
                      </a:r>
                      <a:endParaRPr lang="ru-RU" b="1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29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>
                <a:latin typeface="+mj-lt"/>
              </a:rPr>
              <a:t>Обзор аналогов</a:t>
            </a:r>
            <a:endParaRPr lang="ru-RU" sz="4800" dirty="0">
              <a:latin typeface="+mj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Дединец</a:t>
            </a:r>
            <a:r>
              <a:rPr lang="ru-RU" dirty="0"/>
              <a:t> Олег Владимирович (1999) </a:t>
            </a:r>
            <a:r>
              <a:rPr lang="ru-RU" dirty="0" smtClean="0"/>
              <a:t>-«Визуализация </a:t>
            </a:r>
            <a:r>
              <a:rPr lang="ru-RU" dirty="0"/>
              <a:t>методов сортировки и операций над </a:t>
            </a:r>
            <a:r>
              <a:rPr lang="ru-RU" dirty="0" smtClean="0"/>
              <a:t>матрицами»</a:t>
            </a:r>
          </a:p>
          <a:p>
            <a:r>
              <a:rPr lang="ru-RU" dirty="0" err="1" smtClean="0"/>
              <a:t>Кошелюк</a:t>
            </a:r>
            <a:r>
              <a:rPr lang="ru-RU" dirty="0" smtClean="0"/>
              <a:t> </a:t>
            </a:r>
            <a:r>
              <a:rPr lang="ru-RU" dirty="0"/>
              <a:t>Даниил Мирославович (2012</a:t>
            </a:r>
            <a:r>
              <a:rPr lang="ru-RU" dirty="0" smtClean="0"/>
              <a:t>) - «Анимация </a:t>
            </a:r>
            <a:r>
              <a:rPr lang="ru-RU" dirty="0"/>
              <a:t>алгоритмов линейного </a:t>
            </a:r>
            <a:r>
              <a:rPr lang="ru-RU" dirty="0" smtClean="0"/>
              <a:t>программирования»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5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10670</TotalTime>
  <Words>258</Words>
  <Application>Microsoft Office PowerPoint</Application>
  <PresentationFormat>Экран (16:9)</PresentationFormat>
  <Paragraphs>58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Исполнительная</vt:lpstr>
      <vt:lpstr>Сравнительный анализ и динамическая визуализация алгоритмов сортировки</vt:lpstr>
      <vt:lpstr>Актуальность</vt:lpstr>
      <vt:lpstr>Постановка задачи</vt:lpstr>
      <vt:lpstr>Введение в предметную область</vt:lpstr>
      <vt:lpstr>Введение в предметную область</vt:lpstr>
      <vt:lpstr>Алгоритмы</vt:lpstr>
      <vt:lpstr>Обзор аналогов</vt:lpstr>
      <vt:lpstr>Обзор аналогов</vt:lpstr>
      <vt:lpstr>Обзор аналогов</vt:lpstr>
      <vt:lpstr>Программная реализация</vt:lpstr>
      <vt:lpstr>Программная реализация</vt:lpstr>
      <vt:lpstr>Результат</vt:lpstr>
      <vt:lpstr>Результат</vt:lpstr>
      <vt:lpstr>Выводы</vt:lpstr>
      <vt:lpstr>Список литературы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проекта</dc:title>
  <dc:creator>1</dc:creator>
  <cp:lastModifiedBy>1</cp:lastModifiedBy>
  <cp:revision>19</cp:revision>
  <dcterms:created xsi:type="dcterms:W3CDTF">2020-04-22T14:06:52Z</dcterms:created>
  <dcterms:modified xsi:type="dcterms:W3CDTF">2020-06-03T22:17:18Z</dcterms:modified>
</cp:coreProperties>
</file>